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1" r:id="rId2"/>
  </p:sldMasterIdLst>
  <p:notesMasterIdLst>
    <p:notesMasterId r:id="rId39"/>
  </p:notesMasterIdLst>
  <p:sldIdLst>
    <p:sldId id="256" r:id="rId3"/>
    <p:sldId id="258" r:id="rId4"/>
    <p:sldId id="259" r:id="rId5"/>
    <p:sldId id="282" r:id="rId6"/>
    <p:sldId id="296" r:id="rId7"/>
    <p:sldId id="312" r:id="rId8"/>
    <p:sldId id="313" r:id="rId9"/>
    <p:sldId id="314" r:id="rId10"/>
    <p:sldId id="315" r:id="rId11"/>
    <p:sldId id="297" r:id="rId12"/>
    <p:sldId id="298" r:id="rId13"/>
    <p:sldId id="299" r:id="rId14"/>
    <p:sldId id="300" r:id="rId15"/>
    <p:sldId id="301" r:id="rId16"/>
    <p:sldId id="267" r:id="rId17"/>
    <p:sldId id="265" r:id="rId18"/>
    <p:sldId id="302" r:id="rId19"/>
    <p:sldId id="303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07" r:id="rId32"/>
    <p:sldId id="308" r:id="rId33"/>
    <p:sldId id="309" r:id="rId34"/>
    <p:sldId id="310" r:id="rId35"/>
    <p:sldId id="262" r:id="rId36"/>
    <p:sldId id="311" r:id="rId37"/>
    <p:sldId id="266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Oswald" pitchFamily="2" charset="77"/>
      <p:regular r:id="rId44"/>
      <p:bold r:id="rId45"/>
    </p:embeddedFont>
    <p:embeddedFont>
      <p:font typeface="Source Sans Pro" panose="020B0503030403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68"/>
  </p:normalViewPr>
  <p:slideViewPr>
    <p:cSldViewPr snapToGrid="0" snapToObjects="1">
      <p:cViewPr varScale="1">
        <p:scale>
          <a:sx n="159" d="100"/>
          <a:sy n="159" d="100"/>
        </p:scale>
        <p:origin x="47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408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371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d566ac1d1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d566ac1d1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027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871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557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499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473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65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910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977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741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093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561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780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603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7219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1021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cd566ac1d1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cd566ac1d1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970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022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341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75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863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5283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All graph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1040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4726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936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9127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98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039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6" r:id="rId4"/>
    <p:sldLayoutId id="2147483657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52529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7X2PmlXpnX66G--XUiuAVBTCv2dOL_c-/view?usp=sharin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sourabh.kumar.janghel@outlook.com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linkedin.com/in/sourabhkumarjanghel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92440" y="3376686"/>
            <a:ext cx="8959120" cy="1572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IN" dirty="0"/>
              <a:t>SBI - Identification &amp; Optical character recognition (OCR) for Structured Documents</a:t>
            </a:r>
            <a:br>
              <a:rPr lang="en-IN" b="0" dirty="0"/>
            </a:br>
            <a:endParaRPr lang="en-IN" b="0" dirty="0"/>
          </a:p>
        </p:txBody>
      </p:sp>
      <p:sp>
        <p:nvSpPr>
          <p:cNvPr id="3" name="Google Shape;464;p13">
            <a:extLst>
              <a:ext uri="{FF2B5EF4-FFF2-40B4-BE49-F238E27FC236}">
                <a16:creationId xmlns:a16="http://schemas.microsoft.com/office/drawing/2014/main" id="{C51FF617-4341-5A4A-9161-9D1A2209A24A}"/>
              </a:ext>
            </a:extLst>
          </p:cNvPr>
          <p:cNvSpPr txBox="1">
            <a:spLocks/>
          </p:cNvSpPr>
          <p:nvPr/>
        </p:nvSpPr>
        <p:spPr>
          <a:xfrm>
            <a:off x="6238959" y="4049899"/>
            <a:ext cx="5810082" cy="157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en-IN" sz="2000" dirty="0">
                <a:solidFill>
                  <a:schemeClr val="tx1"/>
                </a:solidFill>
              </a:rPr>
              <a:t>Sourabh Kumar </a:t>
            </a:r>
            <a:r>
              <a:rPr lang="en-IN" sz="2000" dirty="0" err="1">
                <a:solidFill>
                  <a:schemeClr val="tx1"/>
                </a:solidFill>
              </a:rPr>
              <a:t>Janghel</a:t>
            </a:r>
            <a:endParaRPr lang="en-IN" sz="2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High-level implementation / Solution diagram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2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6703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51D47-7383-AF4F-9D00-7F7BE8A82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50" y="1719724"/>
            <a:ext cx="6661150" cy="27506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Tools, Technology Stack (including the APIs consumed), and framework details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3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692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TECH STACK</a:t>
            </a:r>
            <a:r>
              <a:rPr lang="en" dirty="0"/>
              <a:t> ANALYSIS</a:t>
            </a:r>
            <a:endParaRPr dirty="0"/>
          </a:p>
        </p:txBody>
      </p:sp>
      <p:sp>
        <p:nvSpPr>
          <p:cNvPr id="831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825300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Tools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Python 3.9</a:t>
            </a:r>
            <a:endParaRPr lang="en-IN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4656162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I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APIs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Azure Functions</a:t>
            </a:r>
          </a:p>
          <a:p>
            <a:pPr lvl="0" algn="r">
              <a:spcBef>
                <a:spcPts val="600"/>
              </a:spcBef>
              <a:spcAft>
                <a:spcPts val="600"/>
              </a:spcAft>
            </a:pPr>
            <a:r>
              <a:rPr lang="en-I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Azure Form Recognizer</a:t>
            </a:r>
          </a:p>
          <a:p>
            <a:pPr lvl="0" algn="r">
              <a:spcBef>
                <a:spcPts val="600"/>
              </a:spcBef>
              <a:spcAft>
                <a:spcPts val="600"/>
              </a:spcAft>
            </a:pPr>
            <a:r>
              <a:rPr lang="en-I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Azure Face Detection 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4" name="Google Shape;834;p42"/>
          <p:cNvSpPr/>
          <p:nvPr/>
        </p:nvSpPr>
        <p:spPr>
          <a:xfrm>
            <a:off x="825300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Azure Containers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Storage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5" name="Google Shape;835;p42"/>
          <p:cNvSpPr/>
          <p:nvPr/>
        </p:nvSpPr>
        <p:spPr>
          <a:xfrm>
            <a:off x="4656162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Ghostscript</a:t>
            </a:r>
            <a:endParaRPr lang="en-US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Poppler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Framework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6" name="Google Shape;836;p42"/>
          <p:cNvSpPr/>
          <p:nvPr/>
        </p:nvSpPr>
        <p:spPr>
          <a:xfrm>
            <a:off x="344799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2"/>
          <p:cNvSpPr/>
          <p:nvPr/>
        </p:nvSpPr>
        <p:spPr>
          <a:xfrm rot="5400000">
            <a:off x="360050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2"/>
          <p:cNvSpPr/>
          <p:nvPr/>
        </p:nvSpPr>
        <p:spPr>
          <a:xfrm rot="10800000">
            <a:off x="360050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2"/>
          <p:cNvSpPr/>
          <p:nvPr/>
        </p:nvSpPr>
        <p:spPr>
          <a:xfrm rot="-5400000">
            <a:off x="344799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Algorithms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The algorithms / machine learning models that have been used in the Hackathon prototype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4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0503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"/>
          <p:cNvSpPr txBox="1">
            <a:spLocks noGrp="1"/>
          </p:cNvSpPr>
          <p:nvPr>
            <p:ph type="title"/>
          </p:nvPr>
        </p:nvSpPr>
        <p:spPr>
          <a:xfrm>
            <a:off x="1047750" y="0"/>
            <a:ext cx="69966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USED </a:t>
            </a:r>
            <a:r>
              <a:rPr lang="en-IN" dirty="0">
                <a:solidFill>
                  <a:schemeClr val="accent2"/>
                </a:solidFill>
              </a:rPr>
              <a:t>Algorithms</a:t>
            </a:r>
            <a:endParaRPr dirty="0"/>
          </a:p>
        </p:txBody>
      </p:sp>
      <p:grpSp>
        <p:nvGrpSpPr>
          <p:cNvPr id="556" name="Google Shape;556;p24"/>
          <p:cNvGrpSpPr/>
          <p:nvPr/>
        </p:nvGrpSpPr>
        <p:grpSpPr>
          <a:xfrm>
            <a:off x="2905041" y="740351"/>
            <a:ext cx="3139335" cy="3379946"/>
            <a:chOff x="2768474" y="949849"/>
            <a:chExt cx="2944752" cy="3170450"/>
          </a:xfrm>
        </p:grpSpPr>
        <p:sp>
          <p:nvSpPr>
            <p:cNvPr id="557" name="Google Shape;557;p24"/>
            <p:cNvSpPr/>
            <p:nvPr/>
          </p:nvSpPr>
          <p:spPr>
            <a:xfrm rot="5400000">
              <a:off x="2768474" y="949849"/>
              <a:ext cx="1706700" cy="170670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24"/>
            <p:cNvSpPr/>
            <p:nvPr/>
          </p:nvSpPr>
          <p:spPr>
            <a:xfrm rot="5400000" flipH="1">
              <a:off x="3109874" y="2754999"/>
              <a:ext cx="1365300" cy="1365300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 rot="10800000">
              <a:off x="4573417" y="1713349"/>
              <a:ext cx="943200" cy="943200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 flipH="1">
              <a:off x="4573526" y="2754999"/>
              <a:ext cx="1139700" cy="1139700"/>
            </a:xfrm>
            <a:prstGeom prst="teardrop">
              <a:avLst>
                <a:gd name="adj" fmla="val 100000"/>
              </a:avLst>
            </a:pr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2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948C3-DF00-EB49-819E-73E2A9EFB815}"/>
              </a:ext>
            </a:extLst>
          </p:cNvPr>
          <p:cNvSpPr txBox="1"/>
          <p:nvPr/>
        </p:nvSpPr>
        <p:spPr>
          <a:xfrm>
            <a:off x="3093714" y="1138739"/>
            <a:ext cx="16651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>
                <a:solidFill>
                  <a:schemeClr val="bg1"/>
                </a:solidFill>
              </a:rPr>
              <a:t>ImageHash</a:t>
            </a:r>
            <a:endParaRPr lang="en-IN" sz="1600" dirty="0">
              <a:solidFill>
                <a:schemeClr val="bg1"/>
              </a:solidFill>
            </a:endParaRPr>
          </a:p>
          <a:p>
            <a:r>
              <a:rPr lang="en-IN" sz="1600" dirty="0">
                <a:solidFill>
                  <a:schemeClr val="bg1"/>
                </a:solidFill>
              </a:rPr>
              <a:t>retina-face</a:t>
            </a:r>
          </a:p>
          <a:p>
            <a:r>
              <a:rPr lang="en-IN" sz="1600" dirty="0">
                <a:solidFill>
                  <a:schemeClr val="bg1"/>
                </a:solidFill>
              </a:rPr>
              <a:t>pdf2image</a:t>
            </a:r>
          </a:p>
          <a:p>
            <a:r>
              <a:rPr lang="en-IN" sz="1600" dirty="0">
                <a:solidFill>
                  <a:schemeClr val="bg1"/>
                </a:solidFill>
              </a:rPr>
              <a:t>signature-detect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94974-8D7E-134F-962A-B21E206CA706}"/>
              </a:ext>
            </a:extLst>
          </p:cNvPr>
          <p:cNvSpPr txBox="1"/>
          <p:nvPr/>
        </p:nvSpPr>
        <p:spPr>
          <a:xfrm>
            <a:off x="4910833" y="2764453"/>
            <a:ext cx="166510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err="1">
                <a:solidFill>
                  <a:schemeClr val="bg1"/>
                </a:solidFill>
              </a:rPr>
              <a:t>numpy</a:t>
            </a:r>
            <a:r>
              <a:rPr lang="en-IN" sz="1050" dirty="0">
                <a:solidFill>
                  <a:schemeClr val="bg1"/>
                </a:solidFill>
              </a:rPr>
              <a:t> </a:t>
            </a:r>
          </a:p>
          <a:p>
            <a:r>
              <a:rPr lang="en-IN" sz="1050" dirty="0" err="1">
                <a:solidFill>
                  <a:schemeClr val="bg1"/>
                </a:solidFill>
              </a:rPr>
              <a:t>opencv</a:t>
            </a:r>
            <a:r>
              <a:rPr lang="en-IN" sz="1050" dirty="0">
                <a:solidFill>
                  <a:schemeClr val="bg1"/>
                </a:solidFill>
              </a:rPr>
              <a:t>-python </a:t>
            </a:r>
          </a:p>
          <a:p>
            <a:r>
              <a:rPr lang="en-IN" sz="1050" dirty="0">
                <a:solidFill>
                  <a:schemeClr val="bg1"/>
                </a:solidFill>
              </a:rPr>
              <a:t>Pillow </a:t>
            </a:r>
          </a:p>
          <a:p>
            <a:r>
              <a:rPr lang="en-IN" sz="1050" dirty="0" err="1">
                <a:solidFill>
                  <a:schemeClr val="bg1"/>
                </a:solidFill>
              </a:rPr>
              <a:t>imutils</a:t>
            </a:r>
            <a:endParaRPr lang="en-IN" sz="1050" dirty="0">
              <a:solidFill>
                <a:schemeClr val="bg1"/>
              </a:solidFill>
            </a:endParaRPr>
          </a:p>
          <a:p>
            <a:r>
              <a:rPr lang="en-IN" sz="1050" dirty="0" err="1">
                <a:solidFill>
                  <a:schemeClr val="bg1"/>
                </a:solidFill>
              </a:rPr>
              <a:t>tqdm</a:t>
            </a:r>
            <a:endParaRPr lang="en-IN" sz="10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C6E2C9-2DF0-E14B-B3A7-BC54E4DA8F30}"/>
              </a:ext>
            </a:extLst>
          </p:cNvPr>
          <p:cNvSpPr txBox="1"/>
          <p:nvPr/>
        </p:nvSpPr>
        <p:spPr>
          <a:xfrm>
            <a:off x="3357472" y="2963799"/>
            <a:ext cx="1553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</a:rPr>
              <a:t>azure-</a:t>
            </a:r>
            <a:r>
              <a:rPr lang="en-IN" sz="1000" dirty="0" err="1">
                <a:solidFill>
                  <a:schemeClr val="bg1"/>
                </a:solidFill>
              </a:rPr>
              <a:t>formrecognizer</a:t>
            </a:r>
            <a:endParaRPr lang="en-IN" sz="1000" dirty="0">
              <a:solidFill>
                <a:schemeClr val="bg1"/>
              </a:solidFill>
            </a:endParaRPr>
          </a:p>
          <a:p>
            <a:r>
              <a:rPr lang="en-IN" sz="1000" dirty="0">
                <a:solidFill>
                  <a:schemeClr val="bg1"/>
                </a:solidFill>
              </a:rPr>
              <a:t>azure-</a:t>
            </a:r>
            <a:r>
              <a:rPr lang="en-IN" sz="1000" dirty="0" err="1">
                <a:solidFill>
                  <a:schemeClr val="bg1"/>
                </a:solidFill>
              </a:rPr>
              <a:t>computervision</a:t>
            </a:r>
            <a:endParaRPr lang="en-IN" sz="1000" dirty="0">
              <a:solidFill>
                <a:schemeClr val="bg1"/>
              </a:solidFill>
            </a:endParaRPr>
          </a:p>
          <a:p>
            <a:r>
              <a:rPr lang="en-IN" sz="1000" dirty="0">
                <a:solidFill>
                  <a:schemeClr val="bg1"/>
                </a:solidFill>
              </a:rPr>
              <a:t>azure-face</a:t>
            </a:r>
          </a:p>
          <a:p>
            <a:r>
              <a:rPr lang="en-IN" sz="1000" dirty="0">
                <a:solidFill>
                  <a:schemeClr val="bg1"/>
                </a:solidFill>
              </a:rPr>
              <a:t>azure-storage-blob </a:t>
            </a:r>
          </a:p>
          <a:p>
            <a:br>
              <a:rPr lang="en-IN" sz="1000" dirty="0">
                <a:solidFill>
                  <a:schemeClr val="bg1"/>
                </a:solidFill>
              </a:rPr>
            </a:br>
            <a:endParaRPr lang="en-IN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chemeClr val="accent2"/>
                </a:solidFill>
              </a:rPr>
              <a:t>PICTURE</a:t>
            </a:r>
            <a:r>
              <a:rPr lang="en"/>
              <a:t> IS WORTH A THOUSAND WORDS</a:t>
            </a:r>
            <a:endParaRPr/>
          </a:p>
        </p:txBody>
      </p:sp>
      <p:sp>
        <p:nvSpPr>
          <p:cNvPr id="541" name="Google Shape;541;p22"/>
          <p:cNvSpPr txBox="1">
            <a:spLocks noGrp="1"/>
          </p:cNvSpPr>
          <p:nvPr>
            <p:ph type="body" idx="1"/>
          </p:nvPr>
        </p:nvSpPr>
        <p:spPr>
          <a:xfrm>
            <a:off x="44297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image.</a:t>
            </a:r>
            <a:endParaRPr sz="1800"/>
          </a:p>
        </p:txBody>
      </p:sp>
      <p:pic>
        <p:nvPicPr>
          <p:cNvPr id="542" name="Google Shape;5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50" y="1493700"/>
            <a:ext cx="2765700" cy="276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3" name="Google Shape;543;p22"/>
          <p:cNvSpPr txBox="1">
            <a:spLocks noGrp="1"/>
          </p:cNvSpPr>
          <p:nvPr>
            <p:ph type="body" idx="1"/>
          </p:nvPr>
        </p:nvSpPr>
        <p:spPr>
          <a:xfrm>
            <a:off x="612072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Namely making it possible to absorb large amounts of data quickly.</a:t>
            </a:r>
            <a:endParaRPr sz="1800"/>
          </a:p>
        </p:txBody>
      </p:sp>
      <p:sp>
        <p:nvSpPr>
          <p:cNvPr id="544" name="Google Shape;544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Test cases and corresponding processed output file(s) along with the output time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5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886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44449" y="4695725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Classification</a:t>
            </a:r>
          </a:p>
          <a:p>
            <a:pPr marL="0" indent="0">
              <a:buNone/>
            </a:pPr>
            <a:endParaRPr sz="24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BA2BB-B547-C440-99A9-9C30F94AA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782" y="1370070"/>
            <a:ext cx="6897895" cy="36826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44449" y="4695725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Classification</a:t>
            </a:r>
          </a:p>
          <a:p>
            <a:pPr marL="0" indent="0">
              <a:buNone/>
            </a:pPr>
            <a:endParaRPr sz="24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5EE55-A83B-1F43-B6D8-91F255B82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691" y="1512152"/>
            <a:ext cx="6608618" cy="352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92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HELLO!</a:t>
            </a:r>
            <a:endParaRPr sz="1000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469359" y="2107263"/>
            <a:ext cx="6593700" cy="2270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I am Sourabh Kumar </a:t>
            </a:r>
            <a:r>
              <a:rPr lang="en" sz="3600" b="1" dirty="0" err="1"/>
              <a:t>Janghel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This Presentation contains detailed representation of the POC submitted at </a:t>
            </a:r>
            <a:r>
              <a:rPr lang="en" dirty="0" err="1"/>
              <a:t>Techgig</a:t>
            </a:r>
            <a:r>
              <a:rPr lang="en" dirty="0"/>
              <a:t> for SBI Hackathon .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 </a:t>
            </a:r>
            <a:r>
              <a:rPr lang="en-IN" dirty="0"/>
              <a:t>s</a:t>
            </a:r>
            <a:r>
              <a:rPr lang="en" dirty="0" err="1"/>
              <a:t>ourabh.kumar.janghel@outlook.com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0" y="5213533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Face Detection</a:t>
            </a:r>
          </a:p>
          <a:p>
            <a:pPr marL="0" indent="0">
              <a:buNone/>
            </a:pPr>
            <a:endParaRPr lang="en-IN" sz="24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indent="0">
              <a:buNone/>
            </a:pPr>
            <a:endParaRPr sz="24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3CF96-0685-B24D-9EA8-1F8CABF78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776" y="1449889"/>
            <a:ext cx="6719455" cy="36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18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0" y="5213533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Face Detection</a:t>
            </a:r>
          </a:p>
          <a:p>
            <a:pPr marL="0" indent="0">
              <a:buNone/>
            </a:pPr>
            <a:endParaRPr lang="en-IN" sz="24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indent="0">
              <a:buNone/>
            </a:pPr>
            <a:endParaRPr sz="24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C3832-2955-154D-9706-C2C54FF9B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849" y="1648691"/>
            <a:ext cx="6772650" cy="34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45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62346" y="4306060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EXTRACTION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206DE-1BE9-0D46-A7D4-43912EB49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60" y="1517073"/>
            <a:ext cx="7036775" cy="35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84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62346" y="4306060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EXTRACTION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EB02C-E9A9-084C-A3C6-333C4C452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044" y="1322940"/>
            <a:ext cx="7001955" cy="373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2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62346" y="4306060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EXTRACTION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834BF-6DCA-A747-9966-238A1E82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542" y="1520313"/>
            <a:ext cx="6976822" cy="351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16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62346" y="4306060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EXTRACTION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B355E-7BFA-BF47-BC17-765794095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43" y="1369991"/>
            <a:ext cx="7183582" cy="368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60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62346" y="4306060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Signature Detection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3EE547-A9DA-C744-96A3-A90EE981D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00" y="1366694"/>
            <a:ext cx="7335273" cy="369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38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62346" y="4306060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Signature Detection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C6F1F-B036-7949-B8E3-26819FFD7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094" y="1383934"/>
            <a:ext cx="7301051" cy="367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14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62346" y="4306060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Masking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7C599-637C-F34E-8354-89F98EE49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77" y="1392381"/>
            <a:ext cx="6716632" cy="36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41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62346" y="4306060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Masking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0FFA0-220D-604F-8FAC-7005C597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025" y="1397597"/>
            <a:ext cx="3377975" cy="1701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3D286F-DC5C-404E-A9FD-4B729DA28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190" y="1397596"/>
            <a:ext cx="3377975" cy="1701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1469A5-509E-9D43-9182-CD47495E9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4126" y="3166092"/>
            <a:ext cx="3543943" cy="181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56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Of Solution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Description of what the Team has tried to build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A write-up on why your application /solution should be considered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6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7069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6"/>
          <p:cNvSpPr txBox="1">
            <a:spLocks noGrp="1"/>
          </p:cNvSpPr>
          <p:nvPr>
            <p:ph type="title"/>
          </p:nvPr>
        </p:nvSpPr>
        <p:spPr>
          <a:xfrm>
            <a:off x="1047750" y="39917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3200" dirty="0"/>
              <a:t>Why the solution should be considered?</a:t>
            </a:r>
            <a:endParaRPr sz="3200" dirty="0"/>
          </a:p>
        </p:txBody>
      </p:sp>
      <p:sp>
        <p:nvSpPr>
          <p:cNvPr id="727" name="Google Shape;727;p36"/>
          <p:cNvSpPr txBox="1">
            <a:spLocks noGrp="1"/>
          </p:cNvSpPr>
          <p:nvPr>
            <p:ph type="body" idx="1"/>
          </p:nvPr>
        </p:nvSpPr>
        <p:spPr>
          <a:xfrm>
            <a:off x="1215522" y="943525"/>
            <a:ext cx="7315200" cy="3196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8324A"/>
                </a:solidFill>
              </a:rPr>
              <a:t>The below points can be considered for my submission:</a:t>
            </a:r>
            <a:endParaRPr sz="1200" dirty="0">
              <a:solidFill>
                <a:srgbClr val="28324A"/>
              </a:solidFill>
            </a:endParaRPr>
          </a:p>
          <a:p>
            <a:pPr marL="2476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FontTx/>
              <a:buChar char="-"/>
            </a:pPr>
            <a:r>
              <a:rPr lang="en-US" sz="1200" dirty="0">
                <a:solidFill>
                  <a:srgbClr val="28324A"/>
                </a:solidFill>
              </a:rPr>
              <a:t>Works well for Both PDF and Images which contains noise.</a:t>
            </a:r>
          </a:p>
          <a:p>
            <a:pPr marL="2476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AI Services to classify different documents using Hashing and Azure Form Recognizers without having many samples</a:t>
            </a:r>
          </a:p>
          <a:p>
            <a:pPr marL="247650" lvl="0" indent="-171450">
              <a:lnSpc>
                <a:spcPct val="115000"/>
              </a:lnSpc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Custom Processor Models to extract structured and unstructured text from the documents(Azure Computer Vision OCR) without large datasets with good confidence.</a:t>
            </a:r>
          </a:p>
          <a:p>
            <a:pPr marL="2476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Signature Identification using custom model and azure form recognizers without and training.</a:t>
            </a:r>
          </a:p>
          <a:p>
            <a:pPr marL="2476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Azure Functions for parallel processing of videos and scaling</a:t>
            </a:r>
          </a:p>
          <a:p>
            <a:pPr marL="2476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Custom model(</a:t>
            </a:r>
            <a:r>
              <a:rPr lang="en-IN" sz="1200" dirty="0" err="1"/>
              <a:t>RetinaFace</a:t>
            </a:r>
            <a:r>
              <a:rPr lang="en-IN" sz="1200" dirty="0"/>
              <a:t>) to extract face and Azure Face Detection  without any significant training.</a:t>
            </a:r>
          </a:p>
          <a:p>
            <a:pPr marL="2476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Masking of text from KYC documents for each document – Aadhaar, Pan, Driving License, Passport</a:t>
            </a:r>
          </a:p>
          <a:p>
            <a:pPr marL="2476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Azure Containers to store documents/images.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endParaRPr sz="1050" dirty="0">
              <a:solidFill>
                <a:srgbClr val="28324A"/>
              </a:solidFill>
            </a:endParaRPr>
          </a:p>
        </p:txBody>
      </p:sp>
      <p:sp>
        <p:nvSpPr>
          <p:cNvPr id="728" name="Google Shape;728;p3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Scaling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Ability to scale-up in enterprise grade environment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7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4418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698500"/>
            <a:ext cx="7772400" cy="3888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The Solution </a:t>
            </a:r>
            <a:r>
              <a:rPr lang="en" sz="1800" dirty="0">
                <a:solidFill>
                  <a:schemeClr val="accent2"/>
                </a:solidFill>
              </a:rPr>
              <a:t>Can be </a:t>
            </a:r>
            <a:r>
              <a:rPr lang="en" sz="1800" dirty="0" err="1">
                <a:solidFill>
                  <a:schemeClr val="accent2"/>
                </a:solidFill>
              </a:rPr>
              <a:t>dockerised</a:t>
            </a:r>
            <a:r>
              <a:rPr lang="en" sz="1800" dirty="0">
                <a:solidFill>
                  <a:schemeClr val="accent2"/>
                </a:solidFill>
              </a:rPr>
              <a:t> and deployed as a HTTP Azure function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607" name="Google Shape;60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087391"/>
            <a:ext cx="7772400" cy="610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That’s a easy serverless way of running the solution on cloud</a:t>
            </a:r>
            <a:endParaRPr dirty="0"/>
          </a:p>
        </p:txBody>
      </p:sp>
      <p:sp>
        <p:nvSpPr>
          <p:cNvPr id="608" name="Google Shape;608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29129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100</a:t>
            </a:r>
            <a:r>
              <a:rPr lang="en" sz="4800" dirty="0">
                <a:solidFill>
                  <a:schemeClr val="accent2"/>
                </a:solidFill>
              </a:rPr>
              <a:t>% Scalable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09" name="Google Shape;609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902202"/>
            <a:ext cx="7772400" cy="549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dirty="0"/>
              <a:t>Total success!</a:t>
            </a:r>
            <a:endParaRPr sz="2600" dirty="0"/>
          </a:p>
        </p:txBody>
      </p:sp>
      <p:sp>
        <p:nvSpPr>
          <p:cNvPr id="610" name="Google Shape;610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40293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AZURE </a:t>
            </a:r>
            <a:r>
              <a:rPr lang="en" sz="4800" dirty="0">
                <a:solidFill>
                  <a:schemeClr val="accent2"/>
                </a:solidFill>
              </a:rPr>
              <a:t>Functions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11" name="Google Shape;611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369664"/>
            <a:ext cx="7772400" cy="90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buFontTx/>
              <a:buChar char="-"/>
            </a:pPr>
            <a:r>
              <a:rPr lang="en-IN" sz="1200" dirty="0"/>
              <a:t>instances of the Functions host are dynamically added and removed based on the number of incoming events.</a:t>
            </a:r>
          </a:p>
          <a:p>
            <a:pPr marL="171450" indent="-171450" algn="just">
              <a:buFontTx/>
              <a:buChar char="-"/>
            </a:pPr>
            <a:r>
              <a:rPr lang="en-IN" sz="1200" dirty="0"/>
              <a:t>Automatically scales based on demand using pre-warmed workers, which run applications with no delay after being idle, runs on more powerful instances, and connects to virtual networks</a:t>
            </a:r>
          </a:p>
          <a:p>
            <a:pPr marL="171450" indent="-171450" algn="just">
              <a:buFontTx/>
              <a:buChar char="-"/>
            </a:pPr>
            <a:endParaRPr sz="1200" dirty="0"/>
          </a:p>
        </p:txBody>
      </p:sp>
      <p:sp>
        <p:nvSpPr>
          <p:cNvPr id="612" name="Google Shape;612;p2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345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/>
              <a:t>Video Demo</a:t>
            </a:r>
            <a:endParaRPr sz="9000" dirty="0"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4294967295"/>
          </p:nvPr>
        </p:nvSpPr>
        <p:spPr>
          <a:xfrm>
            <a:off x="2169650" y="3182950"/>
            <a:ext cx="4804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Please Find the Link of the video </a:t>
            </a:r>
            <a:r>
              <a:rPr lang="en" sz="1800" dirty="0">
                <a:hlinkClick r:id="rId3"/>
              </a:rPr>
              <a:t>here</a:t>
            </a:r>
            <a:r>
              <a:rPr lang="en" sz="1800" dirty="0"/>
              <a:t>.</a:t>
            </a:r>
            <a:endParaRPr sz="1800" dirty="0"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097148"/>
            <a:ext cx="6593700" cy="2144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 can find me at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>
                <a:hlinkClick r:id="rId3"/>
              </a:rPr>
              <a:t>s</a:t>
            </a:r>
            <a:r>
              <a:rPr lang="en" dirty="0">
                <a:hlinkClick r:id="rId3"/>
              </a:rPr>
              <a:t>ourabh.kumar.janghel@outlook.com</a:t>
            </a:r>
            <a:endParaRPr lang="en" dirty="0"/>
          </a:p>
          <a:p>
            <a:pPr marL="0" lvl="0" indent="0" algn="ctr">
              <a:buNone/>
            </a:pPr>
            <a:r>
              <a:rPr lang="en-IN" dirty="0"/>
              <a:t>@</a:t>
            </a:r>
            <a:r>
              <a:rPr lang="en-IN" dirty="0">
                <a:hlinkClick r:id="rId4"/>
              </a:rPr>
              <a:t>sourabhkumarjanghel</a:t>
            </a:r>
            <a:r>
              <a:rPr lang="en-IN" dirty="0"/>
              <a:t> </a:t>
            </a:r>
            <a:endParaRPr lang="en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-114300" y="1176900"/>
            <a:ext cx="9144000" cy="2512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28324A"/>
                </a:solidFill>
              </a:rPr>
              <a:t>WANT </a:t>
            </a:r>
            <a:r>
              <a:rPr lang="en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BIG</a:t>
            </a:r>
            <a:r>
              <a:rPr lang="en" sz="4800" dirty="0">
                <a:solidFill>
                  <a:srgbClr val="28324A"/>
                </a:solidFill>
              </a:rPr>
              <a:t> IMPACT?</a:t>
            </a:r>
            <a:endParaRPr sz="4800" dirty="0">
              <a:solidFill>
                <a:srgbClr val="28324A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 dirty="0">
                <a:solidFill>
                  <a:schemeClr val="bg1"/>
                </a:solidFill>
              </a:rPr>
              <a:t>USE</a:t>
            </a:r>
            <a:r>
              <a:rPr lang="en" sz="4800" b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AZURE </a:t>
            </a:r>
            <a:r>
              <a:rPr lang="en" sz="4800" b="0" dirty="0">
                <a:solidFill>
                  <a:schemeClr val="bg1"/>
                </a:solidFill>
              </a:rPr>
              <a:t>CLOUD!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9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9206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 dirty="0">
                <a:solidFill>
                  <a:srgbClr val="3C78D8"/>
                </a:solidFill>
              </a:rPr>
              <a:t>PROCESS</a:t>
            </a:r>
            <a:endParaRPr sz="3200" dirty="0"/>
          </a:p>
        </p:txBody>
      </p:sp>
      <p:sp>
        <p:nvSpPr>
          <p:cNvPr id="749" name="Google Shape;749;p3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50" name="Google Shape;750;p39"/>
          <p:cNvSpPr/>
          <p:nvPr/>
        </p:nvSpPr>
        <p:spPr>
          <a:xfrm>
            <a:off x="7735208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1" name="Google Shape;751;p39"/>
          <p:cNvSpPr/>
          <p:nvPr/>
        </p:nvSpPr>
        <p:spPr>
          <a:xfrm>
            <a:off x="7075124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2" name="Google Shape;752;p39"/>
          <p:cNvSpPr/>
          <p:nvPr/>
        </p:nvSpPr>
        <p:spPr>
          <a:xfrm>
            <a:off x="6415040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3" name="Google Shape;753;p39"/>
          <p:cNvSpPr/>
          <p:nvPr/>
        </p:nvSpPr>
        <p:spPr>
          <a:xfrm>
            <a:off x="5754956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4" name="Google Shape;754;p39"/>
          <p:cNvSpPr/>
          <p:nvPr/>
        </p:nvSpPr>
        <p:spPr>
          <a:xfrm>
            <a:off x="5094872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5" name="Google Shape;755;p39"/>
          <p:cNvSpPr/>
          <p:nvPr/>
        </p:nvSpPr>
        <p:spPr>
          <a:xfrm>
            <a:off x="4434788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6" name="Google Shape;756;p39"/>
          <p:cNvSpPr/>
          <p:nvPr/>
        </p:nvSpPr>
        <p:spPr>
          <a:xfrm>
            <a:off x="3774704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7" name="Google Shape;757;p39"/>
          <p:cNvSpPr/>
          <p:nvPr/>
        </p:nvSpPr>
        <p:spPr>
          <a:xfrm>
            <a:off x="3114619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8" name="Google Shape;758;p39"/>
          <p:cNvSpPr/>
          <p:nvPr/>
        </p:nvSpPr>
        <p:spPr>
          <a:xfrm>
            <a:off x="2454535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9" name="Google Shape;759;p39"/>
          <p:cNvSpPr/>
          <p:nvPr/>
        </p:nvSpPr>
        <p:spPr>
          <a:xfrm>
            <a:off x="1794451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0" name="Google Shape;760;p39"/>
          <p:cNvSpPr/>
          <p:nvPr/>
        </p:nvSpPr>
        <p:spPr>
          <a:xfrm>
            <a:off x="1134367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1" name="Google Shape;761;p39"/>
          <p:cNvSpPr/>
          <p:nvPr/>
        </p:nvSpPr>
        <p:spPr>
          <a:xfrm>
            <a:off x="474283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2" name="Google Shape;762;p39"/>
          <p:cNvSpPr/>
          <p:nvPr/>
        </p:nvSpPr>
        <p:spPr>
          <a:xfrm>
            <a:off x="0" y="2527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763" name="Google Shape;763;p39"/>
          <p:cNvCxnSpPr/>
          <p:nvPr/>
        </p:nvCxnSpPr>
        <p:spPr>
          <a:xfrm rot="10800000">
            <a:off x="76892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4" name="Google Shape;764;p39"/>
          <p:cNvSpPr txBox="1"/>
          <p:nvPr/>
        </p:nvSpPr>
        <p:spPr>
          <a:xfrm>
            <a:off x="727900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Upload document to azure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5" name="Google Shape;765;p39"/>
          <p:cNvCxnSpPr/>
          <p:nvPr/>
        </p:nvCxnSpPr>
        <p:spPr>
          <a:xfrm rot="10800000">
            <a:off x="209015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6" name="Google Shape;766;p39"/>
          <p:cNvSpPr txBox="1"/>
          <p:nvPr/>
        </p:nvSpPr>
        <p:spPr>
          <a:xfrm>
            <a:off x="2035833" y="1631281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Classify document using hashing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7" name="Google Shape;767;p39"/>
          <p:cNvCxnSpPr/>
          <p:nvPr/>
        </p:nvCxnSpPr>
        <p:spPr>
          <a:xfrm rot="10800000">
            <a:off x="341139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8" name="Google Shape;768;p39"/>
          <p:cNvSpPr txBox="1"/>
          <p:nvPr/>
        </p:nvSpPr>
        <p:spPr>
          <a:xfrm>
            <a:off x="3373384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Detect Face from PDF’s using local model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9" name="Google Shape;769;p39"/>
          <p:cNvCxnSpPr/>
          <p:nvPr/>
        </p:nvCxnSpPr>
        <p:spPr>
          <a:xfrm rot="10800000">
            <a:off x="473262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0" name="Google Shape;770;p39"/>
          <p:cNvSpPr txBox="1"/>
          <p:nvPr/>
        </p:nvSpPr>
        <p:spPr>
          <a:xfrm>
            <a:off x="4696126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Categorize extracted data into entities, structured and unstructured data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1" name="Google Shape;771;p39"/>
          <p:cNvCxnSpPr/>
          <p:nvPr/>
        </p:nvCxnSpPr>
        <p:spPr>
          <a:xfrm rot="10800000">
            <a:off x="605386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2" name="Google Shape;772;p39"/>
          <p:cNvSpPr txBox="1"/>
          <p:nvPr/>
        </p:nvSpPr>
        <p:spPr>
          <a:xfrm>
            <a:off x="6018868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Identify signature using loc</a:t>
            </a:r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custom model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3" name="Google Shape;773;p39"/>
          <p:cNvCxnSpPr/>
          <p:nvPr/>
        </p:nvCxnSpPr>
        <p:spPr>
          <a:xfrm rot="10800000">
            <a:off x="737509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4" name="Google Shape;774;p39"/>
          <p:cNvSpPr txBox="1"/>
          <p:nvPr/>
        </p:nvSpPr>
        <p:spPr>
          <a:xfrm>
            <a:off x="7341610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 JSON output and save the response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5" name="Google Shape;775;p39"/>
          <p:cNvCxnSpPr/>
          <p:nvPr/>
        </p:nvCxnSpPr>
        <p:spPr>
          <a:xfrm rot="10800000">
            <a:off x="143968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6" name="Google Shape;776;p39"/>
          <p:cNvSpPr txBox="1"/>
          <p:nvPr/>
        </p:nvSpPr>
        <p:spPr>
          <a:xfrm>
            <a:off x="1369548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Identify document type (PDF/Image)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7" name="Google Shape;777;p39"/>
          <p:cNvCxnSpPr/>
          <p:nvPr/>
        </p:nvCxnSpPr>
        <p:spPr>
          <a:xfrm rot="10800000">
            <a:off x="276092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8" name="Google Shape;778;p39"/>
          <p:cNvSpPr txBox="1"/>
          <p:nvPr/>
        </p:nvSpPr>
        <p:spPr>
          <a:xfrm>
            <a:off x="2699944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Detect Face from Azure for images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9" name="Google Shape;779;p39"/>
          <p:cNvCxnSpPr/>
          <p:nvPr/>
        </p:nvCxnSpPr>
        <p:spPr>
          <a:xfrm rot="10800000">
            <a:off x="408215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0" name="Google Shape;780;p39"/>
          <p:cNvSpPr txBox="1"/>
          <p:nvPr/>
        </p:nvSpPr>
        <p:spPr>
          <a:xfrm>
            <a:off x="4030339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Extract data from Azure form recognizer either using the custom trained ones or a general one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1" name="Google Shape;781;p39"/>
          <p:cNvCxnSpPr/>
          <p:nvPr/>
        </p:nvCxnSpPr>
        <p:spPr>
          <a:xfrm rot="10800000">
            <a:off x="540339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2" name="Google Shape;782;p39"/>
          <p:cNvSpPr txBox="1"/>
          <p:nvPr/>
        </p:nvSpPr>
        <p:spPr>
          <a:xfrm>
            <a:off x="5360735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Identify signature using azure data extracted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3" name="Google Shape;783;p39"/>
          <p:cNvCxnSpPr/>
          <p:nvPr/>
        </p:nvCxnSpPr>
        <p:spPr>
          <a:xfrm rot="10800000">
            <a:off x="672462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4" name="Google Shape;784;p39"/>
          <p:cNvSpPr txBox="1"/>
          <p:nvPr/>
        </p:nvSpPr>
        <p:spPr>
          <a:xfrm>
            <a:off x="6691131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Mask Data for KYC’s identified documents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5" name="Google Shape;785;p39"/>
          <p:cNvCxnSpPr/>
          <p:nvPr/>
        </p:nvCxnSpPr>
        <p:spPr>
          <a:xfrm rot="10800000">
            <a:off x="804586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6" name="Google Shape;786;p39"/>
          <p:cNvSpPr txBox="1"/>
          <p:nvPr/>
        </p:nvSpPr>
        <p:spPr>
          <a:xfrm>
            <a:off x="8008073" y="3419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Upload the JSON to Azure DB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789514" y="140123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ROADMAP - </a:t>
            </a:r>
            <a:r>
              <a:rPr lang="en" sz="3200" dirty="0">
                <a:solidFill>
                  <a:srgbClr val="002060"/>
                </a:solidFill>
              </a:rPr>
              <a:t>CLASSIFICATION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93" name="Google Shape;793;p40"/>
          <p:cNvSpPr/>
          <p:nvPr/>
        </p:nvSpPr>
        <p:spPr>
          <a:xfrm>
            <a:off x="0" y="215254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160636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484917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484917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484917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357816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357816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357816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Check if asset is a pdf document or an image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3377205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H</a:t>
            </a:r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shing to get similar images from a pre-created hashing embedding from different form images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5436010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Process asset from Azure from recognizer and get Document type from it</a:t>
            </a:r>
          </a:p>
        </p:txBody>
      </p:sp>
      <p:sp>
        <p:nvSpPr>
          <p:cNvPr id="816" name="Google Shape;816;p40"/>
          <p:cNvSpPr txBox="1"/>
          <p:nvPr/>
        </p:nvSpPr>
        <p:spPr>
          <a:xfrm>
            <a:off x="2337254" y="3764196"/>
            <a:ext cx="1565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Upload asset to AZURE containers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7" name="Google Shape;817;p40"/>
          <p:cNvSpPr txBox="1"/>
          <p:nvPr/>
        </p:nvSpPr>
        <p:spPr>
          <a:xfrm>
            <a:off x="4118164" y="3756104"/>
            <a:ext cx="21977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Get a hashing similarity score and document type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6474335" y="3845116"/>
            <a:ext cx="193329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If model found trained on AZURE with good score we update our document classification from hashing.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789514" y="140123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ROADMAP - </a:t>
            </a:r>
            <a:r>
              <a:rPr lang="en" sz="3200" dirty="0">
                <a:solidFill>
                  <a:srgbClr val="002060"/>
                </a:solidFill>
              </a:rPr>
              <a:t>EXTRACTION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93" name="Google Shape;793;p40"/>
          <p:cNvSpPr/>
          <p:nvPr/>
        </p:nvSpPr>
        <p:spPr>
          <a:xfrm>
            <a:off x="0" y="215254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160636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484917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484917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484917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357816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357816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357816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Upload the document to azure and get a </a:t>
            </a:r>
            <a:r>
              <a:rPr lang="en-US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url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3377205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Call azure for recognizer with the composed model id 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5436010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If not call the general Form recognizer model to extract data</a:t>
            </a:r>
          </a:p>
        </p:txBody>
      </p:sp>
      <p:sp>
        <p:nvSpPr>
          <p:cNvPr id="816" name="Google Shape;816;p40"/>
          <p:cNvSpPr txBox="1"/>
          <p:nvPr/>
        </p:nvSpPr>
        <p:spPr>
          <a:xfrm>
            <a:off x="2337254" y="3764196"/>
            <a:ext cx="1565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Check if asset is a pdf document or an image</a:t>
            </a:r>
          </a:p>
        </p:txBody>
      </p:sp>
      <p:sp>
        <p:nvSpPr>
          <p:cNvPr id="817" name="Google Shape;817;p40"/>
          <p:cNvSpPr txBox="1"/>
          <p:nvPr/>
        </p:nvSpPr>
        <p:spPr>
          <a:xfrm>
            <a:off x="4118164" y="3756104"/>
            <a:ext cx="21977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Extract data if the document classification score is  &gt; 0.7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6474335" y="3845116"/>
            <a:ext cx="193329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Create. </a:t>
            </a:r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response by extracting entities, structured and unstructured data with signature validation.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629122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789514" y="140123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ROADMAP – </a:t>
            </a:r>
            <a:r>
              <a:rPr lang="en" sz="3200" dirty="0">
                <a:solidFill>
                  <a:srgbClr val="002060"/>
                </a:solidFill>
              </a:rPr>
              <a:t>FACE DETECTION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93" name="Google Shape;793;p40"/>
          <p:cNvSpPr/>
          <p:nvPr/>
        </p:nvSpPr>
        <p:spPr>
          <a:xfrm>
            <a:off x="0" y="215254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160636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484917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484917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484917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357816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357816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357816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Upload the document to azure and get a </a:t>
            </a:r>
            <a:r>
              <a:rPr lang="en-US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url</a:t>
            </a:r>
            <a:endParaRPr lang="en-US"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3377205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Images Call Azure face detection to get t</a:t>
            </a:r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detected faces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5436010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each page saved as image call the local custom model to detect face</a:t>
            </a:r>
          </a:p>
        </p:txBody>
      </p:sp>
      <p:sp>
        <p:nvSpPr>
          <p:cNvPr id="816" name="Google Shape;816;p40"/>
          <p:cNvSpPr txBox="1"/>
          <p:nvPr/>
        </p:nvSpPr>
        <p:spPr>
          <a:xfrm>
            <a:off x="2337254" y="3764196"/>
            <a:ext cx="1565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Check if asset is a pdf document or an image</a:t>
            </a:r>
          </a:p>
        </p:txBody>
      </p:sp>
      <p:sp>
        <p:nvSpPr>
          <p:cNvPr id="817" name="Google Shape;817;p40"/>
          <p:cNvSpPr txBox="1"/>
          <p:nvPr/>
        </p:nvSpPr>
        <p:spPr>
          <a:xfrm>
            <a:off x="4118164" y="3756104"/>
            <a:ext cx="21977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PDF’s convert the pages into images and save it in a local directory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6474335" y="3845116"/>
            <a:ext cx="193329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Clean the result to get the face detected and bounding boxes associated with it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973119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789514" y="140123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ROADMAP – </a:t>
            </a:r>
            <a:r>
              <a:rPr lang="en" sz="3200" dirty="0">
                <a:solidFill>
                  <a:srgbClr val="002060"/>
                </a:solidFill>
              </a:rPr>
              <a:t>SIGNATURE DETECTION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93" name="Google Shape;793;p40"/>
          <p:cNvSpPr/>
          <p:nvPr/>
        </p:nvSpPr>
        <p:spPr>
          <a:xfrm>
            <a:off x="0" y="215254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160636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484917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484917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484917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357816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357816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357816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Upload the document to azure and get a </a:t>
            </a:r>
            <a:r>
              <a:rPr lang="en-US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url</a:t>
            </a:r>
            <a:endParaRPr lang="en-US"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3377205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Detect  Signature if present in t</a:t>
            </a:r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data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</a:t>
            </a:r>
            <a:r>
              <a:rPr lang="en-I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</a:t>
            </a:r>
            <a:r>
              <a:rPr lang="e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cted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azure form recognizers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5436010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Compare the results</a:t>
            </a:r>
          </a:p>
        </p:txBody>
      </p:sp>
      <p:sp>
        <p:nvSpPr>
          <p:cNvPr id="816" name="Google Shape;816;p40"/>
          <p:cNvSpPr txBox="1"/>
          <p:nvPr/>
        </p:nvSpPr>
        <p:spPr>
          <a:xfrm>
            <a:off x="2337254" y="3764196"/>
            <a:ext cx="1565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Check if asset is a pdf document or an image</a:t>
            </a:r>
          </a:p>
        </p:txBody>
      </p:sp>
      <p:sp>
        <p:nvSpPr>
          <p:cNvPr id="817" name="Google Shape;817;p40"/>
          <p:cNvSpPr txBox="1"/>
          <p:nvPr/>
        </p:nvSpPr>
        <p:spPr>
          <a:xfrm>
            <a:off x="4118164" y="3756104"/>
            <a:ext cx="21977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Local custom model to also detect and extract signature 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6474335" y="3845116"/>
            <a:ext cx="193329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Save the signature detection field in response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6456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789514" y="140123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ROADMAP – </a:t>
            </a:r>
            <a:r>
              <a:rPr lang="en" sz="3200" dirty="0">
                <a:solidFill>
                  <a:srgbClr val="002060"/>
                </a:solidFill>
              </a:rPr>
              <a:t>KYC MASKING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93" name="Google Shape;793;p40"/>
          <p:cNvSpPr/>
          <p:nvPr/>
        </p:nvSpPr>
        <p:spPr>
          <a:xfrm>
            <a:off x="0" y="215254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160636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484917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484917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484917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357816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357816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357816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Upload the document to azure and get a </a:t>
            </a:r>
            <a:r>
              <a:rPr lang="en-US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url</a:t>
            </a:r>
            <a:endParaRPr lang="en-US"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3377205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Detect if the document is a KYC class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5436010" y="93761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a predefined list of entities to be masked for each KYC type create mask using bounding boxes</a:t>
            </a:r>
          </a:p>
        </p:txBody>
      </p:sp>
      <p:sp>
        <p:nvSpPr>
          <p:cNvPr id="816" name="Google Shape;816;p40"/>
          <p:cNvSpPr txBox="1"/>
          <p:nvPr/>
        </p:nvSpPr>
        <p:spPr>
          <a:xfrm>
            <a:off x="2337254" y="3764196"/>
            <a:ext cx="1565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Check if asset is a pdf document or an image</a:t>
            </a:r>
          </a:p>
        </p:txBody>
      </p:sp>
      <p:sp>
        <p:nvSpPr>
          <p:cNvPr id="817" name="Google Shape;817;p40"/>
          <p:cNvSpPr txBox="1"/>
          <p:nvPr/>
        </p:nvSpPr>
        <p:spPr>
          <a:xfrm>
            <a:off x="4118164" y="3756104"/>
            <a:ext cx="21977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KYC detected documents get the recognized entities from azure form recognizers with their bounding boxes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6474335" y="3845116"/>
            <a:ext cx="193329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Save the mask image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62891179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999</Words>
  <Application>Microsoft Macintosh PowerPoint</Application>
  <PresentationFormat>On-screen Show (16:9)</PresentationFormat>
  <Paragraphs>224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Arial</vt:lpstr>
      <vt:lpstr>Source Sans Pro</vt:lpstr>
      <vt:lpstr>Oswald</vt:lpstr>
      <vt:lpstr>Quince template</vt:lpstr>
      <vt:lpstr>1_Quince template</vt:lpstr>
      <vt:lpstr>SBI - Identification &amp; Optical character recognition (OCR) for Structured Documents </vt:lpstr>
      <vt:lpstr>HELLO!</vt:lpstr>
      <vt:lpstr>Description Of Solution</vt:lpstr>
      <vt:lpstr>PROCESS</vt:lpstr>
      <vt:lpstr>ROADMAP - CLASSIFICATION</vt:lpstr>
      <vt:lpstr>ROADMAP - EXTRACTION</vt:lpstr>
      <vt:lpstr>ROADMAP – FACE DETECTION</vt:lpstr>
      <vt:lpstr>ROADMAP – SIGNATURE DETECTION</vt:lpstr>
      <vt:lpstr>ROADMAP – KYC MASKING</vt:lpstr>
      <vt:lpstr>Architecture</vt:lpstr>
      <vt:lpstr>PowerPoint Presentation</vt:lpstr>
      <vt:lpstr>Tech Stack</vt:lpstr>
      <vt:lpstr>TECH STACK ANALYSIS</vt:lpstr>
      <vt:lpstr>Algorithms</vt:lpstr>
      <vt:lpstr>USED Algorithms</vt:lpstr>
      <vt:lpstr>A PICTURE IS WORTH A THOUSAND WORDS</vt:lpstr>
      <vt:lpstr>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Why the solution should be considered?</vt:lpstr>
      <vt:lpstr>Scaling</vt:lpstr>
      <vt:lpstr>The Solution Can be dockerised and deployed as a HTTP Azure function</vt:lpstr>
      <vt:lpstr>Video Demo</vt:lpstr>
      <vt:lpstr>THANKS!</vt:lpstr>
      <vt:lpstr>WANT BIG IMPACT? USE AZURE CLOUD!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SBI - Image Document Optimization</dc:title>
  <cp:lastModifiedBy>Sourabh Janghel</cp:lastModifiedBy>
  <cp:revision>42</cp:revision>
  <dcterms:modified xsi:type="dcterms:W3CDTF">2022-06-19T08:24:43Z</dcterms:modified>
</cp:coreProperties>
</file>